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56" r:id="rId2"/>
    <p:sldId id="284" r:id="rId3"/>
    <p:sldId id="275" r:id="rId4"/>
    <p:sldId id="259" r:id="rId5"/>
    <p:sldId id="267" r:id="rId6"/>
    <p:sldId id="260" r:id="rId7"/>
    <p:sldId id="282" r:id="rId8"/>
    <p:sldId id="270" r:id="rId9"/>
    <p:sldId id="273" r:id="rId10"/>
    <p:sldId id="272" r:id="rId11"/>
    <p:sldId id="274" r:id="rId12"/>
    <p:sldId id="271" r:id="rId13"/>
    <p:sldId id="279" r:id="rId14"/>
    <p:sldId id="266" r:id="rId15"/>
    <p:sldId id="262" r:id="rId16"/>
    <p:sldId id="280" r:id="rId17"/>
    <p:sldId id="263" r:id="rId18"/>
    <p:sldId id="26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00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814" autoAdjust="0"/>
    <p:restoredTop sz="97671" autoAdjust="0"/>
  </p:normalViewPr>
  <p:slideViewPr>
    <p:cSldViewPr>
      <p:cViewPr>
        <p:scale>
          <a:sx n="66" d="100"/>
          <a:sy n="66" d="100"/>
        </p:scale>
        <p:origin x="-1440" y="-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810E51-FD36-4CC3-884C-3DF8CCE04825}" type="datetimeFigureOut">
              <a:rPr lang="en-US" smtClean="0"/>
              <a:pPr/>
              <a:t>10/1/2013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A8F36B-35D7-4B6C-9612-4DCD2E696D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A8F36B-35D7-4B6C-9612-4DCD2E696D1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A8F36B-35D7-4B6C-9612-4DCD2E696D1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A8F36B-35D7-4B6C-9612-4DCD2E696D1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A8F36B-35D7-4B6C-9612-4DCD2E696D1A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A8F36B-35D7-4B6C-9612-4DCD2E696D1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848600" cy="6705600"/>
          </a:xfrm>
        </p:spPr>
        <p:txBody>
          <a:bodyPr>
            <a:normAutofit/>
          </a:bodyPr>
          <a:lstStyle/>
          <a:p>
            <a:r>
              <a:rPr lang="bn-BD" sz="199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199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762000" y="152400"/>
            <a:ext cx="7772400" cy="264687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600" dirty="0" err="1" smtClean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rPr>
              <a:t>স্বাগতম</a:t>
            </a:r>
            <a:endParaRPr lang="en-US" dirty="0">
              <a:solidFill>
                <a:srgbClr val="FFFF00"/>
              </a:solidFill>
              <a:latin typeface="SutonnyOMJ" pitchFamily="2" charset="0"/>
              <a:cs typeface="SutonnyO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81000" y="228600"/>
            <a:ext cx="8229600" cy="1143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UniBanglaOMJ" pitchFamily="2" charset="0"/>
                <a:ea typeface="+mj-ea"/>
                <a:cs typeface="SutonnyUniBanglaOMJ" pitchFamily="2" charset="0"/>
              </a:rPr>
              <a:t>পরিচিতি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utonnyUniBanglaOMJ" pitchFamily="2" charset="0"/>
              <a:ea typeface="+mj-ea"/>
              <a:cs typeface="SutonnyUniBanglaOMJ" pitchFamily="2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81000" y="1219200"/>
            <a:ext cx="8305800" cy="472440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NikoshLightBAN"/>
                <a:cs typeface="NikoshBAN" pitchFamily="2" charset="0"/>
              </a:rPr>
              <a:t>Milton </a:t>
            </a:r>
            <a:r>
              <a:rPr kumimoji="0" lang="en-US" sz="6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NikoshLightBAN"/>
                <a:cs typeface="NikoshBAN" pitchFamily="2" charset="0"/>
              </a:rPr>
              <a:t>Biswas</a:t>
            </a:r>
            <a:endParaRPr kumimoji="0" lang="bn-BD" sz="44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NikoshLightBAN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admaOMJ" pitchFamily="2" charset="0"/>
                <a:cs typeface="PadmaOMJ" pitchFamily="2" charset="0"/>
              </a:rPr>
              <a:t>সহকা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admaOMJ" pitchFamily="2" charset="0"/>
                <a:cs typeface="PadmaOMJ" pitchFamily="2" charset="0"/>
              </a:rPr>
              <a:t>রি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admaOMJ" pitchFamily="2" charset="0"/>
                <a:cs typeface="PadmaOMJ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admaOMJ" pitchFamily="2" charset="0"/>
                <a:cs typeface="PadmaOMJ" pitchFamily="2" charset="0"/>
              </a:rPr>
              <a:t>শিক্ষক</a:t>
            </a:r>
            <a:endParaRPr kumimoji="0" lang="bn-BD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admaOMJ" pitchFamily="2" charset="0"/>
              <a:cs typeface="PadmaOMJ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UniBanglaOMJ" pitchFamily="2" charset="0"/>
                <a:cs typeface="SutonnyUniBanglaOMJ" pitchFamily="2" charset="0"/>
              </a:rPr>
              <a:t>রামকানাই</a:t>
            </a:r>
            <a:r>
              <a:rPr kumimoji="0" lang="en-US" sz="4800" b="0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UniBanglaOMJ" pitchFamily="2" charset="0"/>
                <a:cs typeface="SutonnyUniBanglaOMJ" pitchFamily="2" charset="0"/>
              </a:rPr>
              <a:t> </a:t>
            </a:r>
            <a:r>
              <a:rPr kumimoji="0" lang="en-US" sz="4800" b="0" i="0" u="none" strike="noStrike" kern="1200" cap="none" spc="0" normalizeH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UniBanglaOMJ" pitchFamily="2" charset="0"/>
                <a:cs typeface="SutonnyUniBanglaOMJ" pitchFamily="2" charset="0"/>
              </a:rPr>
              <a:t>হাই</a:t>
            </a:r>
            <a:r>
              <a:rPr kumimoji="0" lang="en-US" sz="4800" b="0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UniBanglaOMJ" pitchFamily="2" charset="0"/>
                <a:cs typeface="SutonnyUniBanglaOMJ" pitchFamily="2" charset="0"/>
              </a:rPr>
              <a:t> </a:t>
            </a:r>
            <a:r>
              <a:rPr kumimoji="0" lang="en-US" sz="4800" b="0" i="0" u="none" strike="noStrike" kern="1200" cap="none" spc="0" normalizeH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utonnyUniBanglaOMJ" pitchFamily="2" charset="0"/>
                <a:cs typeface="SutonnyUniBanglaOMJ" pitchFamily="2" charset="0"/>
              </a:rPr>
              <a:t>একাডেমী</a:t>
            </a:r>
            <a:endParaRPr kumimoji="0" lang="bn-BD" sz="48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SutonnyUniBanglaOMJ" pitchFamily="2" charset="0"/>
              <a:cs typeface="SutonnyUniBanglaOMJ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PadmaOMJ" pitchFamily="2" charset="0"/>
                <a:cs typeface="PadmaOMJ" pitchFamily="2" charset="0"/>
              </a:rPr>
              <a:t>ব্</a:t>
            </a:r>
            <a:r>
              <a:rPr kumimoji="0" lang="bn-BD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PadmaOMJ" pitchFamily="2" charset="0"/>
                <a:cs typeface="PadmaOMJ" pitchFamily="2" charset="0"/>
              </a:rPr>
              <a:t>মোবাইলঃ</a:t>
            </a:r>
            <a:r>
              <a:rPr kumimoji="0" lang="bn-BD" sz="4400" b="0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bn-BD" sz="4400" b="0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PadmaOMJ" pitchFamily="2" charset="0"/>
                <a:cs typeface="PadmaOMJ" pitchFamily="2" charset="0"/>
              </a:rPr>
              <a:t>০১৯৮</a:t>
            </a:r>
            <a:r>
              <a:rPr lang="en-US" sz="4400" dirty="0" smtClean="0">
                <a:solidFill>
                  <a:srgbClr val="00B050"/>
                </a:solidFill>
                <a:latin typeface="PadmaOMJ" pitchFamily="2" charset="0"/>
                <a:cs typeface="PadmaOMJ" pitchFamily="2" charset="0"/>
              </a:rPr>
              <a:t>৩</a:t>
            </a:r>
            <a:r>
              <a:rPr kumimoji="0" lang="bn-BD" sz="4400" b="0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PadmaOMJ" pitchFamily="2" charset="0"/>
                <a:cs typeface="PadmaOMJ" pitchFamily="2" charset="0"/>
              </a:rPr>
              <a:t>৫</a:t>
            </a:r>
            <a:r>
              <a:rPr lang="en-US" sz="4400" dirty="0" smtClean="0">
                <a:solidFill>
                  <a:srgbClr val="00B050"/>
                </a:solidFill>
                <a:latin typeface="PadmaOMJ" pitchFamily="2" charset="0"/>
                <a:cs typeface="PadmaOMJ" pitchFamily="2" charset="0"/>
              </a:rPr>
              <a:t>৪</a:t>
            </a:r>
            <a:r>
              <a:rPr kumimoji="0" lang="bn-BD" sz="4400" b="0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PadmaOMJ" pitchFamily="2" charset="0"/>
                <a:cs typeface="PadmaOMJ" pitchFamily="2" charset="0"/>
              </a:rPr>
              <a:t>২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PadmaOMJ" pitchFamily="2" charset="0"/>
                <a:cs typeface="PadmaOMJ" pitchFamily="2" charset="0"/>
              </a:rPr>
              <a:t>৩</a:t>
            </a:r>
            <a:r>
              <a:rPr kumimoji="0" lang="bn-BD" sz="4400" b="0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PadmaOMJ" pitchFamily="2" charset="0"/>
                <a:cs typeface="PadmaOMJ" pitchFamily="2" charset="0"/>
              </a:rPr>
              <a:t>০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PadmaOMJ" pitchFamily="2" charset="0"/>
                <a:cs typeface="PadmaOMJ" pitchFamily="2" charset="0"/>
              </a:rPr>
              <a:t>১</a:t>
            </a:r>
            <a:endParaRPr kumimoji="0" lang="bn-BD" sz="4400" b="0" i="0" u="none" strike="noStrike" kern="1200" cap="none" spc="0" normalizeH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PadmaOMJ" pitchFamily="2" charset="0"/>
              <a:cs typeface="PadmaOMJ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400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Email: mcmbiswasbd@gmail.com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SAM_14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77000" y="1676400"/>
            <a:ext cx="1676400" cy="180136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077200" cy="396239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en-US" sz="4400" dirty="0" smtClean="0">
                <a:solidFill>
                  <a:srgbClr val="00B050"/>
                </a:solidFill>
                <a:latin typeface="NikoshLightBAN" pitchFamily="2" charset="0"/>
                <a:cs typeface="NikoshLightBAN" pitchFamily="2" charset="0"/>
              </a:rPr>
              <a:t>     </a:t>
            </a:r>
            <a:r>
              <a:rPr lang="bn-BD" sz="54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>শ্রেণি-৬ষ্ঠ</a:t>
            </a:r>
            <a:br>
              <a:rPr lang="bn-BD" sz="54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</a:br>
            <a:r>
              <a:rPr lang="bn-BD" sz="54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>বিষয় -</a:t>
            </a:r>
            <a:r>
              <a:rPr lang="en-US" sz="54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bn-BD" sz="54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>গণিত </a:t>
            </a:r>
            <a:r>
              <a:rPr lang="en-US" sz="54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/>
            </a:r>
            <a:br>
              <a:rPr lang="en-US" sz="54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</a:br>
            <a:r>
              <a:rPr lang="bn-BD" sz="54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>অধ্যায় -জ্যামিতি </a:t>
            </a:r>
            <a:br>
              <a:rPr lang="bn-BD" sz="54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</a:br>
            <a:r>
              <a:rPr lang="bn-BD" sz="54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>সময়-</a:t>
            </a:r>
            <a:r>
              <a:rPr lang="en-US" sz="54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>    ৫০</a:t>
            </a:r>
            <a:r>
              <a:rPr lang="bn-BD" sz="54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>মিনিট</a:t>
            </a:r>
            <a:r>
              <a:rPr lang="en-US" sz="54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/>
            </a:r>
            <a:br>
              <a:rPr lang="en-US" sz="54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</a:br>
            <a:r>
              <a:rPr lang="bn-BD" sz="44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>তারিখ-</a:t>
            </a:r>
            <a:r>
              <a:rPr lang="en-US" sz="44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bn-BD" sz="44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>২</a:t>
            </a:r>
            <a:r>
              <a:rPr lang="en-US" sz="44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>৮</a:t>
            </a:r>
            <a:r>
              <a:rPr lang="bn-BD" sz="44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>/</a:t>
            </a:r>
            <a:r>
              <a:rPr lang="en-US" sz="44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> ০৯</a:t>
            </a:r>
            <a:r>
              <a:rPr lang="bn-BD" sz="44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>/২০</a:t>
            </a:r>
            <a:r>
              <a:rPr lang="en-US" sz="44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>১৩</a:t>
            </a:r>
            <a:r>
              <a:rPr lang="bn-BD" sz="44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>ইং</a:t>
            </a:r>
            <a:r>
              <a:rPr lang="bn-BD" sz="54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/>
            </a:r>
            <a:br>
              <a:rPr lang="bn-BD" sz="54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</a:br>
            <a:endParaRPr lang="en-US" sz="4400" dirty="0">
              <a:solidFill>
                <a:schemeClr val="tx1"/>
              </a:solidFill>
              <a:latin typeface="SutonnyOMJ" pitchFamily="2" charset="0"/>
              <a:cs typeface="SutonnyO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rot="10800000">
            <a:off x="762000" y="609600"/>
            <a:ext cx="2514600" cy="15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334000" y="2445841"/>
            <a:ext cx="2819400" cy="7620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6200000" flipH="1">
            <a:off x="6457950" y="864691"/>
            <a:ext cx="1981200" cy="133350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 flipH="1" flipV="1">
            <a:off x="5105400" y="769441"/>
            <a:ext cx="1905000" cy="144780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10800000">
            <a:off x="762000" y="914401"/>
            <a:ext cx="2438400" cy="15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10800000">
            <a:off x="762000" y="1143000"/>
            <a:ext cx="2438400" cy="15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553200" y="-76200"/>
            <a:ext cx="99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B0F0"/>
                </a:solidFill>
              </a:rPr>
              <a:t>A</a:t>
            </a:r>
            <a:endParaRPr lang="en-US" sz="4400" dirty="0">
              <a:solidFill>
                <a:srgbClr val="00B0F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953000" y="2217241"/>
            <a:ext cx="99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B0F0"/>
                </a:solidFill>
              </a:rPr>
              <a:t>B</a:t>
            </a:r>
            <a:endParaRPr lang="en-US" sz="4400" dirty="0">
              <a:solidFill>
                <a:srgbClr val="00B0F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077200" y="2217241"/>
            <a:ext cx="76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B0F0"/>
                </a:solidFill>
              </a:rPr>
              <a:t>C</a:t>
            </a:r>
            <a:endParaRPr lang="en-US" sz="4400" dirty="0">
              <a:solidFill>
                <a:srgbClr val="00B0F0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 rot="10800000">
            <a:off x="762000" y="1370011"/>
            <a:ext cx="2438400" cy="15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533400" y="5977355"/>
            <a:ext cx="312420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533400" y="3615155"/>
            <a:ext cx="312420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 flipH="1" flipV="1">
            <a:off x="2476500" y="4796255"/>
            <a:ext cx="236220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>
            <a:off x="-647700" y="4796255"/>
            <a:ext cx="2363788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0" y="2819400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B050"/>
                </a:solidFill>
              </a:rPr>
              <a:t>A</a:t>
            </a:r>
            <a:endParaRPr lang="en-US" sz="4800" dirty="0">
              <a:solidFill>
                <a:srgbClr val="00B05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05200" y="5783759"/>
            <a:ext cx="45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B050"/>
                </a:solidFill>
              </a:rPr>
              <a:t>C</a:t>
            </a:r>
            <a:endParaRPr lang="en-US" sz="4400" dirty="0">
              <a:solidFill>
                <a:srgbClr val="00B05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581400" y="2971800"/>
            <a:ext cx="45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B050"/>
                </a:solidFill>
              </a:rPr>
              <a:t>D</a:t>
            </a:r>
            <a:endParaRPr lang="en-US" sz="4400" dirty="0">
              <a:solidFill>
                <a:srgbClr val="00B05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6200" y="5783759"/>
            <a:ext cx="45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B050"/>
                </a:solidFill>
              </a:rPr>
              <a:t>B</a:t>
            </a:r>
            <a:endParaRPr lang="en-US" sz="4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5" grpId="0"/>
      <p:bldP spid="56" grpId="0"/>
      <p:bldP spid="36" grpId="0"/>
      <p:bldP spid="37" grpId="0"/>
      <p:bldP spid="38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57200"/>
            <a:ext cx="6629400" cy="1828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bn-BD" u="sng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u="sng" dirty="0" smtClean="0">
                <a:latin typeface="NikoshBAN" pitchFamily="2" charset="0"/>
                <a:cs typeface="NikoshBAN" pitchFamily="2" charset="0"/>
              </a:rPr>
            </a:br>
            <a:r>
              <a:rPr lang="bn-BD" sz="107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চতুর্ভুজ</a:t>
            </a:r>
            <a:endParaRPr lang="en-US" sz="10700" dirty="0">
              <a:solidFill>
                <a:srgbClr val="00B050"/>
              </a:solidFill>
              <a:latin typeface="SutonnyOMJ" pitchFamily="2" charset="0"/>
              <a:cs typeface="SutonnyOMJ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971800" y="3048000"/>
            <a:ext cx="3124200" cy="158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295400" y="3733800"/>
            <a:ext cx="6629400" cy="2819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458" name="Picture 2" descr="C:\Documents and Settings\ttc\Desktop\Early married\omega-1635-275x275-imad7vnev8qkrnz6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3810000"/>
            <a:ext cx="6629400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305800" cy="60198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      </a:t>
            </a:r>
            <a:r>
              <a:rPr lang="bn-BD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আচরণিক উদ্দেশ্য-</a:t>
            </a:r>
            <a:br>
              <a:rPr lang="bn-BD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</a:br>
            <a:r>
              <a:rPr lang="bn-BD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এই পাঠ শেষে শিক্ষার্থীরা</a:t>
            </a:r>
            <a:r>
              <a:rPr lang="en-US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……</a:t>
            </a:r>
            <a:r>
              <a:rPr lang="bn-BD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/>
            </a:r>
            <a:br>
              <a:rPr lang="bn-BD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</a:br>
            <a:r>
              <a:rPr lang="en-US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* </a:t>
            </a:r>
            <a:r>
              <a:rPr lang="bn-BD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চতুর্ভুজ কী তা বলতে পারবে।</a:t>
            </a:r>
            <a:br>
              <a:rPr lang="bn-BD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</a:br>
            <a:r>
              <a:rPr lang="en-US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* </a:t>
            </a:r>
            <a:r>
              <a:rPr lang="bn-BD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চতুর্ভুজের প্রকারভেদ বর্ণনা করতে পারবে। </a:t>
            </a:r>
            <a:r>
              <a:rPr lang="en-US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/>
            </a:r>
            <a:br>
              <a:rPr lang="en-US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</a:br>
            <a:r>
              <a:rPr lang="en-US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* </a:t>
            </a:r>
            <a:r>
              <a:rPr lang="bn-BD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বিভিন্ন প্রকার চতুর্ভুজ অঙ্কন করতে পারবে।   </a:t>
            </a:r>
            <a:r>
              <a:rPr lang="en-US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/>
            </a:r>
            <a:br>
              <a:rPr lang="en-US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</a:br>
            <a:r>
              <a:rPr lang="bn-BD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 </a:t>
            </a:r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5334000" y="3048000"/>
            <a:ext cx="5867400" cy="1143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bn-BD" sz="4400" dirty="0" smtClean="0">
                <a:solidFill>
                  <a:srgbClr val="0066FF"/>
                </a:solidFill>
                <a:latin typeface="SutonnyOMJ" pitchFamily="2" charset="0"/>
                <a:cs typeface="SutonnyOMJ" pitchFamily="2" charset="0"/>
              </a:rPr>
              <a:t>চতুর্ভুজ ৫ প্রকার</a:t>
            </a:r>
            <a:r>
              <a:rPr lang="bn-BD" sz="3600" dirty="0" smtClean="0">
                <a:solidFill>
                  <a:srgbClr val="0066FF"/>
                </a:solidFill>
                <a:latin typeface="SutonnyOMJ" pitchFamily="2" charset="0"/>
                <a:cs typeface="SutonnyOMJ" pitchFamily="2" charset="0"/>
              </a:rPr>
              <a:t>।</a:t>
            </a:r>
            <a:r>
              <a:rPr lang="en-US" sz="3600" dirty="0" smtClean="0">
                <a:solidFill>
                  <a:srgbClr val="0066FF"/>
                </a:solidFill>
              </a:rPr>
              <a:t/>
            </a:r>
            <a:br>
              <a:rPr lang="en-US" sz="3600" dirty="0" smtClean="0">
                <a:solidFill>
                  <a:srgbClr val="0066FF"/>
                </a:solidFill>
              </a:rPr>
            </a:br>
            <a:endParaRPr lang="en-US" sz="3600" dirty="0">
              <a:solidFill>
                <a:srgbClr val="0066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1200" y="228601"/>
            <a:ext cx="5334000" cy="609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bn-BD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চতুর্ভুজের প্রকারভেদ</a:t>
            </a:r>
            <a:endParaRPr lang="en-US" sz="44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1143000"/>
            <a:ext cx="7010400" cy="5410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38200" y="1371600"/>
            <a:ext cx="762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iamond 6"/>
          <p:cNvSpPr/>
          <p:nvPr/>
        </p:nvSpPr>
        <p:spPr>
          <a:xfrm>
            <a:off x="685800" y="2286000"/>
            <a:ext cx="1143000" cy="9906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5800" y="4343400"/>
            <a:ext cx="11430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/>
          <p:cNvSpPr/>
          <p:nvPr/>
        </p:nvSpPr>
        <p:spPr>
          <a:xfrm>
            <a:off x="685800" y="3505200"/>
            <a:ext cx="1066800" cy="60960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rapezoid 9"/>
          <p:cNvSpPr/>
          <p:nvPr/>
        </p:nvSpPr>
        <p:spPr>
          <a:xfrm>
            <a:off x="762000" y="5410200"/>
            <a:ext cx="990600" cy="91440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2133600" y="1600200"/>
            <a:ext cx="1219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2133600" y="2514600"/>
            <a:ext cx="1219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2209800" y="3581400"/>
            <a:ext cx="1219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2209800" y="4572000"/>
            <a:ext cx="1219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2362200" y="5562600"/>
            <a:ext cx="1219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886200" y="2362200"/>
            <a:ext cx="2362200" cy="838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SutonnyOMJ" pitchFamily="2" charset="0"/>
                <a:cs typeface="SutonnyOMJ" pitchFamily="2" charset="0"/>
              </a:rPr>
              <a:t>রম্বস</a:t>
            </a:r>
            <a:endParaRPr lang="en-US" sz="54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886200" y="1371600"/>
            <a:ext cx="2362200" cy="838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SutonnyOMJ" pitchFamily="2" charset="0"/>
                <a:cs typeface="SutonnyOMJ" pitchFamily="2" charset="0"/>
              </a:rPr>
              <a:t>বর্গক্ষেত্র</a:t>
            </a:r>
            <a:endParaRPr lang="en-US" sz="54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810000" y="4419600"/>
            <a:ext cx="2362200" cy="838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SutonnyOMJ" pitchFamily="2" charset="0"/>
                <a:cs typeface="SutonnyOMJ" pitchFamily="2" charset="0"/>
              </a:rPr>
              <a:t>আয়তক্ষেত্র</a:t>
            </a:r>
            <a:endParaRPr lang="en-US" sz="48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810000" y="5410200"/>
            <a:ext cx="2362200" cy="838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SutonnyOMJ" pitchFamily="2" charset="0"/>
                <a:cs typeface="SutonnyOMJ" pitchFamily="2" charset="0"/>
              </a:rPr>
              <a:t>ট্রাপিজিয়াম</a:t>
            </a:r>
            <a:endParaRPr lang="en-US" sz="48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886200" y="3352800"/>
            <a:ext cx="2362200" cy="838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SutonnyOMJ" pitchFamily="2" charset="0"/>
                <a:cs typeface="SutonnyOMJ" pitchFamily="2" charset="0"/>
              </a:rPr>
              <a:t>সামান্তরিক</a:t>
            </a:r>
            <a:endParaRPr lang="en-US" sz="5400" dirty="0">
              <a:latin typeface="SutonnyOMJ" pitchFamily="2" charset="0"/>
              <a:cs typeface="SutonnyO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  <p:bldP spid="6" grpId="0" animBg="1"/>
      <p:bldP spid="7" grpId="0" animBg="1"/>
      <p:bldP spid="8" grpId="0" animBg="1"/>
      <p:bldP spid="9" grpId="0" animBg="1"/>
      <p:bldP spid="10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/>
          <p:cNvCxnSpPr/>
          <p:nvPr/>
        </p:nvCxnSpPr>
        <p:spPr>
          <a:xfrm rot="5400000" flipH="1" flipV="1">
            <a:off x="5981700" y="1712118"/>
            <a:ext cx="1905794" cy="79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057400" y="14478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</a:t>
            </a:r>
            <a:endParaRPr lang="en-US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1676400" y="464820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447800" y="3200400"/>
            <a:ext cx="5638800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SutonnyOMJ" pitchFamily="2" charset="0"/>
                <a:cs typeface="SutonnyOMJ" pitchFamily="2" charset="0"/>
              </a:rPr>
              <a:t>এখানে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ABCD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SutonnyOMJ" pitchFamily="2" charset="0"/>
                <a:cs typeface="SutonnyOMJ" pitchFamily="2" charset="0"/>
              </a:rPr>
              <a:t>একটি বর্গক্ষেত্র। </a:t>
            </a:r>
            <a:endParaRPr lang="en-US" sz="32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24000" y="3962400"/>
            <a:ext cx="563880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B0F0"/>
                </a:solidFill>
              </a:rPr>
              <a:t>AB=BC=CD=AD=a</a:t>
            </a:r>
            <a:endParaRPr lang="en-US" sz="4000" dirty="0">
              <a:solidFill>
                <a:srgbClr val="00B0F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47800" y="4876800"/>
            <a:ext cx="5562600" cy="17543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66FF"/>
                </a:solidFill>
                <a:latin typeface="SutonnyOMJ" pitchFamily="2" charset="0"/>
                <a:cs typeface="SutonnyOMJ" pitchFamily="2" charset="0"/>
              </a:rPr>
              <a:t>বর্গক্ষেত্রের প্রত্যেকটি বাহু পরস্পর সমান ও সমান্তরাল এবং প্রত্যেকটি কোণ এক সমকোণ।</a:t>
            </a:r>
            <a:endParaRPr lang="en-US" sz="3600" dirty="0">
              <a:solidFill>
                <a:srgbClr val="0066FF"/>
              </a:solidFill>
              <a:latin typeface="SutonnyOMJ" pitchFamily="2" charset="0"/>
              <a:cs typeface="SutonnyOMJ" pitchFamily="2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4801394" y="2664618"/>
            <a:ext cx="213360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4801394" y="759618"/>
            <a:ext cx="213360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>
            <a:off x="3848100" y="1712912"/>
            <a:ext cx="1906588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066800" y="1447800"/>
            <a:ext cx="213360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4343400" y="3048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A</a:t>
            </a:r>
            <a:endParaRPr lang="en-US" sz="3200" dirty="0">
              <a:solidFill>
                <a:srgbClr val="00B0F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858000" y="2286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D</a:t>
            </a:r>
            <a:endParaRPr lang="en-US" sz="3200" dirty="0">
              <a:solidFill>
                <a:srgbClr val="00B0F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419600" y="24384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B</a:t>
            </a:r>
            <a:endParaRPr lang="en-US" sz="3200" dirty="0">
              <a:solidFill>
                <a:srgbClr val="00B0F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858000" y="25908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C</a:t>
            </a:r>
            <a:endParaRPr lang="en-US" sz="32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4" grpId="0" build="allAtOnce" animBg="1"/>
      <p:bldP spid="18" grpId="0" animBg="1"/>
      <p:bldP spid="21" grpId="0" animBg="1"/>
      <p:bldP spid="46" grpId="0"/>
      <p:bldP spid="50" grpId="0"/>
      <p:bldP spid="51" grpId="0"/>
      <p:bldP spid="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762000" y="3352800"/>
            <a:ext cx="7162800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atin typeface="SutonnyOMJ" pitchFamily="2" charset="0"/>
                <a:cs typeface="SutonnyOMJ" pitchFamily="2" charset="0"/>
              </a:rPr>
              <a:t>এখানে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ABCD </a:t>
            </a:r>
            <a:r>
              <a:rPr lang="bn-BD" sz="4000" dirty="0" smtClean="0">
                <a:latin typeface="SutonnyOMJ" pitchFamily="2" charset="0"/>
                <a:cs typeface="SutonnyOMJ" pitchFamily="2" charset="0"/>
              </a:rPr>
              <a:t>একটি রম্বস। </a:t>
            </a:r>
            <a:endParaRPr lang="en-US" sz="40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0" y="4419600"/>
            <a:ext cx="708660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</a:rPr>
              <a:t>AB=BC=CD=AD=a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38200" y="5334000"/>
            <a:ext cx="70104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36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রম্বসের প্রত্যেকটি বাহু পরস্পর সমান ও সমান্তরাল এবং বিপরীত কোণ দুইটি পরস্পর সমান।</a:t>
            </a:r>
            <a:endParaRPr lang="en-US" sz="3600" dirty="0">
              <a:solidFill>
                <a:srgbClr val="7030A0"/>
              </a:solidFill>
              <a:latin typeface="SutonnyOMJ" pitchFamily="2" charset="0"/>
              <a:cs typeface="SutonnyOMJ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914400" y="1066800"/>
            <a:ext cx="26670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5400000">
            <a:off x="6743700" y="1485900"/>
            <a:ext cx="2133600" cy="5334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5400000">
            <a:off x="4229100" y="1485900"/>
            <a:ext cx="2133600" cy="5334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562600" y="685800"/>
            <a:ext cx="25146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5029200" y="2819400"/>
            <a:ext cx="25146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4648200" y="26670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A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7391400" y="28194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B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8153400" y="4572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C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105400" y="3048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D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57200" y="9906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80" grpId="0"/>
      <p:bldP spid="81" grpId="0"/>
      <p:bldP spid="82" grpId="0"/>
      <p:bldP spid="83" grpId="0"/>
      <p:bldP spid="8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762000" y="1447800"/>
            <a:ext cx="25908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 flipH="1" flipV="1">
            <a:off x="4000500" y="1714500"/>
            <a:ext cx="1600200" cy="15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295400" y="3733800"/>
            <a:ext cx="6248400" cy="70788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atin typeface="SutonnyOMJ" pitchFamily="2" charset="0"/>
                <a:cs typeface="SutonnyOMJ" pitchFamily="2" charset="0"/>
              </a:rPr>
              <a:t>এখানে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ABCD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SutonnyOMJ" pitchFamily="2" charset="0"/>
                <a:cs typeface="SutonnyOMJ" pitchFamily="2" charset="0"/>
              </a:rPr>
              <a:t>একটি আয়তক্ষেত্র। </a:t>
            </a:r>
            <a:endParaRPr lang="en-US" sz="40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295400" y="4495800"/>
            <a:ext cx="6324600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dirty="0" smtClean="0"/>
              <a:t>  </a:t>
            </a:r>
            <a:r>
              <a:rPr lang="en-US" sz="4000" dirty="0" smtClean="0">
                <a:solidFill>
                  <a:srgbClr val="FF0000"/>
                </a:solidFill>
              </a:rPr>
              <a:t>AD=BC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=</a:t>
            </a:r>
            <a:r>
              <a:rPr lang="en-US" sz="4000" dirty="0" smtClean="0">
                <a:solidFill>
                  <a:srgbClr val="0066FF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এবং </a:t>
            </a:r>
            <a:r>
              <a:rPr lang="en-US" sz="4000" dirty="0" smtClean="0">
                <a:solidFill>
                  <a:srgbClr val="FF0000"/>
                </a:solidFill>
              </a:rPr>
              <a:t>AB=DC=</a:t>
            </a:r>
            <a:r>
              <a:rPr lang="en-US" sz="4000" dirty="0" smtClean="0">
                <a:solidFill>
                  <a:srgbClr val="0066FF"/>
                </a:solidFill>
              </a:rPr>
              <a:t>a</a:t>
            </a:r>
            <a:endParaRPr lang="en-US" sz="4000" dirty="0">
              <a:solidFill>
                <a:srgbClr val="0066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43000" y="5105400"/>
            <a:ext cx="7239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3600" dirty="0" smtClean="0">
                <a:solidFill>
                  <a:srgbClr val="3333FF"/>
                </a:solidFill>
                <a:latin typeface="SutonnyOMJ" pitchFamily="2" charset="0"/>
                <a:cs typeface="SutonnyOMJ" pitchFamily="2" charset="0"/>
              </a:rPr>
              <a:t>আয়তক্ষেত্রের বিপরীত বাহু দুইটি পরস্পর সমান ও সমান্তরাল এবং প্রত্যেকটি কোণ এক সমকোণ ।</a:t>
            </a:r>
            <a:endParaRPr lang="en-US" sz="3600" dirty="0">
              <a:solidFill>
                <a:srgbClr val="3333FF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800" y="1219200"/>
            <a:ext cx="30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304800" y="18288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</a:t>
            </a:r>
            <a:endParaRPr lang="en-US" sz="2800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800600" y="914400"/>
            <a:ext cx="27432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800600" y="2514600"/>
            <a:ext cx="27432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85800" y="2133600"/>
            <a:ext cx="1752600" cy="15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 flipH="1" flipV="1">
            <a:off x="6744494" y="1713706"/>
            <a:ext cx="1599406" cy="79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4419600" y="25146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66FF"/>
                </a:solidFill>
              </a:rPr>
              <a:t>A</a:t>
            </a:r>
            <a:endParaRPr lang="en-US" sz="3200" dirty="0">
              <a:solidFill>
                <a:srgbClr val="0066FF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467600" y="25146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66FF"/>
                </a:solidFill>
              </a:rPr>
              <a:t>B</a:t>
            </a:r>
            <a:endParaRPr lang="en-US" sz="3200" dirty="0">
              <a:solidFill>
                <a:srgbClr val="0066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543800" y="6096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66FF"/>
                </a:solidFill>
              </a:rPr>
              <a:t>C</a:t>
            </a:r>
            <a:endParaRPr lang="en-US" sz="3200" dirty="0">
              <a:solidFill>
                <a:srgbClr val="0066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343400" y="5334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3333FF"/>
                </a:solidFill>
              </a:rPr>
              <a:t>D</a:t>
            </a:r>
            <a:endParaRPr lang="en-US" sz="32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/>
      <p:bldP spid="17" grpId="0"/>
      <p:bldP spid="42" grpId="0"/>
      <p:bldP spid="43" grpId="0"/>
      <p:bldP spid="44" grpId="0"/>
      <p:bldP spid="4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914400" y="1066800"/>
            <a:ext cx="2438400" cy="1588"/>
          </a:xfrm>
          <a:prstGeom prst="line">
            <a:avLst/>
          </a:prstGeom>
          <a:ln w="5715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 flipH="1" flipV="1">
            <a:off x="6553200" y="1447800"/>
            <a:ext cx="1295400" cy="5334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57200" y="7620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</a:t>
            </a:r>
            <a:endParaRPr lang="en-US" sz="2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33400" y="13716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b</a:t>
            </a:r>
            <a:endParaRPr lang="en-US" sz="2800" b="1" dirty="0"/>
          </a:p>
        </p:txBody>
      </p:sp>
      <p:sp>
        <p:nvSpPr>
          <p:cNvPr id="24" name="Rectangle 23"/>
          <p:cNvSpPr/>
          <p:nvPr/>
        </p:nvSpPr>
        <p:spPr>
          <a:xfrm>
            <a:off x="1524000" y="3124200"/>
            <a:ext cx="6019800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atin typeface="SutonnyOMJ" pitchFamily="2" charset="0"/>
                <a:cs typeface="SutonnyOMJ" pitchFamily="2" charset="0"/>
              </a:rPr>
              <a:t>এখানে 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en-US" sz="4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40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SutonnyOMJ" pitchFamily="2" charset="0"/>
                <a:cs typeface="SutonnyOMJ" pitchFamily="2" charset="0"/>
              </a:rPr>
              <a:t>একটি 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BD" sz="4000" dirty="0" smtClean="0">
                <a:latin typeface="SutonnyOMJ" pitchFamily="2" charset="0"/>
                <a:cs typeface="SutonnyOMJ" pitchFamily="2" charset="0"/>
              </a:rPr>
              <a:t>সামান্তরিক। </a:t>
            </a:r>
            <a:endParaRPr lang="en-US" sz="40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524000" y="3962400"/>
            <a:ext cx="6019800" cy="13234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3200" dirty="0" smtClean="0"/>
              <a:t> </a:t>
            </a:r>
            <a:r>
              <a:rPr lang="en-US" sz="4000" dirty="0" smtClean="0"/>
              <a:t>AD=BC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=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/>
              <a:t>AB=DC=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a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524000" y="4953000"/>
            <a:ext cx="6096000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3200" dirty="0" smtClean="0">
                <a:latin typeface="SutonnyOMJ" pitchFamily="2" charset="0"/>
                <a:cs typeface="SutonnyOMJ" pitchFamily="2" charset="0"/>
              </a:rPr>
              <a:t>সামান্তরিকের বিপরীত  বাহু দুইটি পরস্পর সমান ও সমান্তরাল এবং বিপরীত কোণ দুইটি পরস্পর সমান ।</a:t>
            </a:r>
            <a:endParaRPr lang="en-US" sz="3200" dirty="0">
              <a:latin typeface="SutonnyOMJ" pitchFamily="2" charset="0"/>
              <a:cs typeface="SutonnyOMJ" pitchFamily="2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5029200" y="1066800"/>
            <a:ext cx="2438400" cy="1588"/>
          </a:xfrm>
          <a:prstGeom prst="line">
            <a:avLst/>
          </a:prstGeom>
          <a:ln w="5715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066800" y="1600200"/>
            <a:ext cx="16002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>
            <a:off x="4114800" y="1447800"/>
            <a:ext cx="1295400" cy="5334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495800" y="2362200"/>
            <a:ext cx="2438400" cy="1588"/>
          </a:xfrm>
          <a:prstGeom prst="line">
            <a:avLst/>
          </a:prstGeom>
          <a:ln w="5715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038600" y="23622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4"/>
                </a:solidFill>
              </a:rPr>
              <a:t>A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705600" y="24384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</a:rPr>
              <a:t>B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543800" y="7620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</a:rPr>
              <a:t>C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724400" y="5334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4"/>
                </a:solidFill>
              </a:rPr>
              <a:t>D</a:t>
            </a:r>
            <a:endParaRPr lang="en-US" sz="2800" dirty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4" grpId="0" animBg="1"/>
      <p:bldP spid="25" grpId="0" animBg="1"/>
      <p:bldP spid="26" grpId="0" animBg="1"/>
      <p:bldP spid="41" grpId="0"/>
      <p:bldP spid="42" grpId="0"/>
      <p:bldP spid="43" grpId="0"/>
      <p:bldP spid="4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1295400" y="1066800"/>
            <a:ext cx="14478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295400" y="1676400"/>
            <a:ext cx="1981200" cy="158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95400" y="2057400"/>
            <a:ext cx="2362200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219200" y="2514600"/>
            <a:ext cx="2819400" cy="15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914400" y="8382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</a:t>
            </a:r>
            <a:endParaRPr lang="en-US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914400" y="13716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</a:t>
            </a:r>
            <a:endParaRPr lang="en-US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838200" y="18288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</a:t>
            </a:r>
            <a:endParaRPr lang="en-US" sz="2800" dirty="0"/>
          </a:p>
        </p:txBody>
      </p:sp>
      <p:sp>
        <p:nvSpPr>
          <p:cNvPr id="33" name="TextBox 32"/>
          <p:cNvSpPr txBox="1"/>
          <p:nvPr/>
        </p:nvSpPr>
        <p:spPr>
          <a:xfrm>
            <a:off x="762000" y="23622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</a:t>
            </a:r>
            <a:endParaRPr lang="en-US" sz="2800" dirty="0"/>
          </a:p>
        </p:txBody>
      </p:sp>
      <p:sp>
        <p:nvSpPr>
          <p:cNvPr id="34" name="Rectangle 33"/>
          <p:cNvSpPr/>
          <p:nvPr/>
        </p:nvSpPr>
        <p:spPr>
          <a:xfrm>
            <a:off x="685800" y="3124200"/>
            <a:ext cx="7772400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>এখানে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ABCD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>একটি ট্রাপিজিয়াম</a:t>
            </a:r>
            <a:endParaRPr lang="en-US" sz="4000" dirty="0">
              <a:solidFill>
                <a:schemeClr val="tx1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09600" y="4038600"/>
            <a:ext cx="7772400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dirty="0" smtClean="0"/>
              <a:t>    </a:t>
            </a:r>
            <a:r>
              <a:rPr lang="en-US" sz="4000" dirty="0" smtClean="0">
                <a:solidFill>
                  <a:srgbClr val="7030A0"/>
                </a:solidFill>
              </a:rPr>
              <a:t>AB≠BC≠CD≠AD </a:t>
            </a:r>
            <a:r>
              <a:rPr lang="bn-BD" sz="4000" dirty="0" smtClean="0">
                <a:latin typeface="SutonnyOMJ" pitchFamily="2" charset="0"/>
                <a:cs typeface="SutonnyOMJ" pitchFamily="2" charset="0"/>
              </a:rPr>
              <a:t>কিন্তু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7030A0"/>
                </a:solidFill>
              </a:rPr>
              <a:t>AB</a:t>
            </a:r>
            <a:r>
              <a:rPr lang="en-US" sz="4000" dirty="0" smtClean="0">
                <a:solidFill>
                  <a:srgbClr val="7030A0"/>
                </a:solidFill>
                <a:sym typeface="Symbol"/>
              </a:rPr>
              <a:t>DC</a:t>
            </a:r>
            <a:r>
              <a:rPr lang="en-US" sz="4000" dirty="0" smtClean="0">
                <a:solidFill>
                  <a:srgbClr val="7030A0"/>
                </a:solidFill>
              </a:rPr>
              <a:t> </a:t>
            </a:r>
            <a:endParaRPr lang="en-US" sz="4000" dirty="0">
              <a:solidFill>
                <a:srgbClr val="7030A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85800" y="4953000"/>
            <a:ext cx="8229600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40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>ট্রাপিজিয়ামের প্রত্যেকটি কোণ এবং প্রত্যেকটি  বাহু পরস্পর অসমান  এবং বিপরীত যে কোন দুইটি বাহু পরস্পর সমান্তরাল।</a:t>
            </a:r>
            <a:endParaRPr lang="en-US" sz="4000" dirty="0">
              <a:solidFill>
                <a:schemeClr val="tx1"/>
              </a:solidFill>
              <a:latin typeface="SutonnyOMJ" pitchFamily="2" charset="0"/>
              <a:cs typeface="SutonnyOMJ" pitchFamily="2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5867400" y="1066800"/>
            <a:ext cx="14478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16200000" flipH="1">
            <a:off x="7086600" y="1295400"/>
            <a:ext cx="1676400" cy="1219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5400000" flipH="1" flipV="1">
            <a:off x="4610100" y="1485900"/>
            <a:ext cx="1676400" cy="838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5029200" y="2743200"/>
            <a:ext cx="3505200" cy="15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4572000" y="24384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</a:t>
            </a:r>
            <a:endParaRPr lang="en-US" sz="2800" dirty="0"/>
          </a:p>
        </p:txBody>
      </p:sp>
      <p:sp>
        <p:nvSpPr>
          <p:cNvPr id="67" name="TextBox 66"/>
          <p:cNvSpPr txBox="1"/>
          <p:nvPr/>
        </p:nvSpPr>
        <p:spPr>
          <a:xfrm>
            <a:off x="8610600" y="2514600"/>
            <a:ext cx="22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</a:t>
            </a:r>
            <a:endParaRPr lang="en-US" sz="2800" dirty="0"/>
          </a:p>
        </p:txBody>
      </p:sp>
      <p:sp>
        <p:nvSpPr>
          <p:cNvPr id="68" name="TextBox 67"/>
          <p:cNvSpPr txBox="1"/>
          <p:nvPr/>
        </p:nvSpPr>
        <p:spPr>
          <a:xfrm>
            <a:off x="7239000" y="6096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</a:t>
            </a:r>
            <a:endParaRPr lang="en-US" sz="2800" dirty="0"/>
          </a:p>
        </p:txBody>
      </p:sp>
      <p:sp>
        <p:nvSpPr>
          <p:cNvPr id="69" name="TextBox 68"/>
          <p:cNvSpPr txBox="1"/>
          <p:nvPr/>
        </p:nvSpPr>
        <p:spPr>
          <a:xfrm>
            <a:off x="5638800" y="609600"/>
            <a:ext cx="30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 animBg="1"/>
      <p:bldP spid="35" grpId="0" animBg="1"/>
      <p:bldP spid="36" grpId="0" animBg="1"/>
      <p:bldP spid="66" grpId="0"/>
      <p:bldP spid="67" grpId="0"/>
      <p:bldP spid="68" grpId="0"/>
      <p:bldP spid="6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533400"/>
            <a:ext cx="68579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5400" u="sng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জোড়ায় কাজ</a:t>
            </a:r>
            <a:endParaRPr lang="en-US" sz="54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2819400"/>
            <a:ext cx="4261978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48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8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8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48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900" dirty="0"/>
          </a:p>
        </p:txBody>
      </p:sp>
      <p:sp>
        <p:nvSpPr>
          <p:cNvPr id="5" name="Rectangle 4"/>
          <p:cNvSpPr/>
          <p:nvPr/>
        </p:nvSpPr>
        <p:spPr>
          <a:xfrm>
            <a:off x="1371600" y="2590800"/>
            <a:ext cx="18473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40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000" dirty="0"/>
          </a:p>
        </p:txBody>
      </p:sp>
      <p:sp>
        <p:nvSpPr>
          <p:cNvPr id="9" name="Rectangle 8"/>
          <p:cNvSpPr/>
          <p:nvPr/>
        </p:nvSpPr>
        <p:spPr>
          <a:xfrm>
            <a:off x="990600" y="2133600"/>
            <a:ext cx="7315200" cy="2438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0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১।</a:t>
            </a:r>
            <a:r>
              <a:rPr lang="en-US" sz="40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bn-BD" sz="40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চতুর্ভুজ কি?</a:t>
            </a:r>
            <a:endParaRPr lang="en-US" sz="4000" dirty="0" smtClean="0">
              <a:solidFill>
                <a:srgbClr val="7030A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bn-BD" sz="40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২।</a:t>
            </a:r>
            <a:r>
              <a:rPr lang="en-US" sz="40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bn-BD" sz="40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চতুর্ভুজ কয় প্রকার ও কি কি?</a:t>
            </a:r>
            <a:endParaRPr lang="en-US" sz="4000" dirty="0">
              <a:solidFill>
                <a:srgbClr val="7030A0"/>
              </a:solidFill>
              <a:latin typeface="SutonnyOMJ" pitchFamily="2" charset="0"/>
              <a:cs typeface="SutonnyO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10600" cy="24384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OMJ" pitchFamily="2" charset="0"/>
                <a:cs typeface="SutonnyOMJ" pitchFamily="2" charset="0"/>
              </a:rPr>
              <a:t>দলগত কাজ </a:t>
            </a:r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OMJ" pitchFamily="2" charset="0"/>
                <a:cs typeface="SutonnyOMJ" pitchFamily="2" charset="0"/>
              </a:rPr>
              <a:t>            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BD" u="sng" dirty="0" smtClean="0">
                <a:latin typeface="SutonnyOMJ" pitchFamily="2" charset="0"/>
                <a:cs typeface="SutonnyOMJ" pitchFamily="2" charset="0"/>
              </a:rPr>
              <a:t/>
            </a:r>
            <a:br>
              <a:rPr lang="bn-BD" u="sng" dirty="0" smtClean="0">
                <a:latin typeface="SutonnyOMJ" pitchFamily="2" charset="0"/>
                <a:cs typeface="SutonnyOMJ" pitchFamily="2" charset="0"/>
              </a:rPr>
            </a:br>
            <a:r>
              <a:rPr lang="bn-BD" dirty="0" smtClean="0">
                <a:solidFill>
                  <a:srgbClr val="92D050"/>
                </a:solidFill>
                <a:latin typeface="SutonnyOMJ" pitchFamily="2" charset="0"/>
                <a:cs typeface="SutonnyOMJ" pitchFamily="2" charset="0"/>
              </a:rPr>
              <a:t>রম্বস</a:t>
            </a:r>
            <a:r>
              <a:rPr lang="en-US" dirty="0" smtClean="0">
                <a:solidFill>
                  <a:srgbClr val="92D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bn-BD" dirty="0" smtClean="0">
                <a:solidFill>
                  <a:srgbClr val="92D050"/>
                </a:solidFill>
                <a:latin typeface="SutonnyOMJ" pitchFamily="2" charset="0"/>
                <a:cs typeface="SutonnyOMJ" pitchFamily="2" charset="0"/>
              </a:rPr>
              <a:t>ও সামন্তরিক</a:t>
            </a:r>
            <a:r>
              <a:rPr lang="en-US" dirty="0" smtClean="0">
                <a:solidFill>
                  <a:srgbClr val="92D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bn-BD" dirty="0" smtClean="0">
                <a:solidFill>
                  <a:srgbClr val="92D050"/>
                </a:solidFill>
                <a:latin typeface="SutonnyOMJ" pitchFamily="2" charset="0"/>
                <a:cs typeface="SutonnyOMJ" pitchFamily="2" charset="0"/>
              </a:rPr>
              <a:t>অঙ্কন কর এবং এদের</a:t>
            </a:r>
            <a:r>
              <a:rPr lang="en-US" dirty="0" smtClean="0">
                <a:solidFill>
                  <a:srgbClr val="92D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bn-BD" dirty="0" smtClean="0">
                <a:solidFill>
                  <a:srgbClr val="92D050"/>
                </a:solidFill>
                <a:latin typeface="SutonnyOMJ" pitchFamily="2" charset="0"/>
                <a:cs typeface="SutonnyOMJ" pitchFamily="2" charset="0"/>
              </a:rPr>
              <a:t>সাদৃশ্য ও বৈসাদৃশ্য লিখ। </a:t>
            </a:r>
            <a:endParaRPr lang="en-US" dirty="0">
              <a:solidFill>
                <a:srgbClr val="92D050"/>
              </a:solidFill>
              <a:latin typeface="SutonnyOMJ" pitchFamily="2" charset="0"/>
              <a:cs typeface="SutonnyO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350520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l"/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                  </a:t>
            </a:r>
            <a:r>
              <a:rPr lang="bn-BD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মুল্যায়ন</a:t>
            </a:r>
            <a:r>
              <a:rPr lang="bn-BD" u="sng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/>
            </a:r>
            <a:br>
              <a:rPr lang="bn-BD" u="sng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</a:br>
            <a:r>
              <a:rPr lang="en-US" u="sng" dirty="0" smtClean="0">
                <a:solidFill>
                  <a:schemeClr val="tx2"/>
                </a:solidFill>
                <a:latin typeface="SutonnyOMJ" pitchFamily="2" charset="0"/>
                <a:cs typeface="SutonnyOMJ" pitchFamily="2" charset="0"/>
              </a:rPr>
              <a:t>১</a:t>
            </a:r>
            <a:r>
              <a:rPr lang="en-US" dirty="0" smtClean="0">
                <a:solidFill>
                  <a:schemeClr val="tx2"/>
                </a:solidFill>
                <a:latin typeface="SutonnyOMJ" pitchFamily="2" charset="0"/>
                <a:cs typeface="SutonnyOMJ" pitchFamily="2" charset="0"/>
              </a:rPr>
              <a:t>. </a:t>
            </a:r>
            <a:r>
              <a:rPr lang="bn-BD" dirty="0" smtClean="0">
                <a:solidFill>
                  <a:schemeClr val="tx2"/>
                </a:solidFill>
                <a:latin typeface="SutonnyOMJ" pitchFamily="2" charset="0"/>
                <a:cs typeface="SutonnyOMJ" pitchFamily="2" charset="0"/>
              </a:rPr>
              <a:t>পাচঁ প্রকার </a:t>
            </a:r>
            <a:r>
              <a:rPr lang="en-US" dirty="0" smtClean="0">
                <a:solidFill>
                  <a:schemeClr val="tx2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bn-BD" dirty="0" smtClean="0">
                <a:solidFill>
                  <a:schemeClr val="tx2"/>
                </a:solidFill>
                <a:latin typeface="SutonnyOMJ" pitchFamily="2" charset="0"/>
                <a:cs typeface="SutonnyOMJ" pitchFamily="2" charset="0"/>
              </a:rPr>
              <a:t>চতুর্ভুজের নাম বল।</a:t>
            </a:r>
            <a:br>
              <a:rPr lang="bn-BD" dirty="0" smtClean="0">
                <a:solidFill>
                  <a:schemeClr val="tx2"/>
                </a:solidFill>
                <a:latin typeface="SutonnyOMJ" pitchFamily="2" charset="0"/>
                <a:cs typeface="SutonnyOMJ" pitchFamily="2" charset="0"/>
              </a:rPr>
            </a:br>
            <a:r>
              <a:rPr lang="bn-BD" dirty="0" smtClean="0">
                <a:solidFill>
                  <a:schemeClr val="tx2"/>
                </a:solidFill>
                <a:latin typeface="SutonnyOMJ" pitchFamily="2" charset="0"/>
                <a:cs typeface="SutonnyOMJ" pitchFamily="2" charset="0"/>
              </a:rPr>
              <a:t>২</a:t>
            </a:r>
            <a:r>
              <a:rPr lang="en-US" dirty="0" smtClean="0">
                <a:solidFill>
                  <a:schemeClr val="tx2"/>
                </a:solidFill>
                <a:latin typeface="SutonnyOMJ" pitchFamily="2" charset="0"/>
                <a:cs typeface="SutonnyOMJ" pitchFamily="2" charset="0"/>
              </a:rPr>
              <a:t>.</a:t>
            </a:r>
            <a:r>
              <a:rPr lang="bn-BD" dirty="0" smtClean="0">
                <a:solidFill>
                  <a:schemeClr val="tx2"/>
                </a:solidFill>
                <a:latin typeface="SutonnyOMJ" pitchFamily="2" charset="0"/>
                <a:cs typeface="SutonnyOMJ" pitchFamily="2" charset="0"/>
              </a:rPr>
              <a:t> চিত্র সহ ট্রাপিজিয়াম</a:t>
            </a:r>
            <a:r>
              <a:rPr lang="en-US" dirty="0" smtClean="0">
                <a:solidFill>
                  <a:schemeClr val="tx2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bn-BD" dirty="0" smtClean="0">
                <a:solidFill>
                  <a:schemeClr val="tx2"/>
                </a:solidFill>
                <a:latin typeface="SutonnyOMJ" pitchFamily="2" charset="0"/>
                <a:cs typeface="SutonnyOMJ" pitchFamily="2" charset="0"/>
              </a:rPr>
              <a:t>এবং বর্গক্ষেত্রের বর্ণনা দাও!</a:t>
            </a:r>
            <a:br>
              <a:rPr lang="bn-BD" dirty="0" smtClean="0">
                <a:solidFill>
                  <a:schemeClr val="tx2"/>
                </a:solidFill>
                <a:latin typeface="SutonnyOMJ" pitchFamily="2" charset="0"/>
                <a:cs typeface="SutonnyOMJ" pitchFamily="2" charset="0"/>
              </a:rPr>
            </a:br>
            <a:r>
              <a:rPr lang="bn-BD" dirty="0" smtClean="0">
                <a:solidFill>
                  <a:schemeClr val="tx2"/>
                </a:solidFill>
                <a:latin typeface="SutonnyOMJ" pitchFamily="2" charset="0"/>
                <a:cs typeface="SutonnyOMJ" pitchFamily="2" charset="0"/>
              </a:rPr>
              <a:t>৩</a:t>
            </a:r>
            <a:r>
              <a:rPr lang="en-US" dirty="0" smtClean="0">
                <a:solidFill>
                  <a:schemeClr val="tx2"/>
                </a:solidFill>
                <a:latin typeface="SutonnyOMJ" pitchFamily="2" charset="0"/>
                <a:cs typeface="SutonnyOMJ" pitchFamily="2" charset="0"/>
              </a:rPr>
              <a:t>.</a:t>
            </a:r>
            <a:r>
              <a:rPr lang="bn-BD" dirty="0" smtClean="0">
                <a:solidFill>
                  <a:schemeClr val="tx2"/>
                </a:solidFill>
                <a:latin typeface="SutonnyOMJ" pitchFamily="2" charset="0"/>
                <a:cs typeface="SutonnyOMJ" pitchFamily="2" charset="0"/>
              </a:rPr>
              <a:t> পাচঁ প্রকার চতুর্ভুজের চিত্র অংকন করে                         </a:t>
            </a:r>
            <a:br>
              <a:rPr lang="bn-BD" dirty="0" smtClean="0">
                <a:solidFill>
                  <a:schemeClr val="tx2"/>
                </a:solidFill>
                <a:latin typeface="SutonnyOMJ" pitchFamily="2" charset="0"/>
                <a:cs typeface="SutonnyOMJ" pitchFamily="2" charset="0"/>
              </a:rPr>
            </a:br>
            <a:r>
              <a:rPr lang="bn-BD" dirty="0" smtClean="0">
                <a:solidFill>
                  <a:schemeClr val="tx2"/>
                </a:solidFill>
                <a:latin typeface="SutonnyOMJ" pitchFamily="2" charset="0"/>
                <a:cs typeface="SutonnyOMJ" pitchFamily="2" charset="0"/>
              </a:rPr>
              <a:t>   দেখাও!</a:t>
            </a:r>
            <a:endParaRPr lang="en-US" dirty="0">
              <a:solidFill>
                <a:schemeClr val="tx2"/>
              </a:solidFill>
              <a:latin typeface="SutonnyOMJ" pitchFamily="2" charset="0"/>
              <a:cs typeface="SutonnyOMJ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581400" y="1981200"/>
            <a:ext cx="16764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52400"/>
            <a:ext cx="1447800" cy="1295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1676400"/>
            <a:ext cx="2057400" cy="9906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Parallelogram 3"/>
          <p:cNvSpPr/>
          <p:nvPr/>
        </p:nvSpPr>
        <p:spPr>
          <a:xfrm>
            <a:off x="685800" y="2895600"/>
            <a:ext cx="2209800" cy="1295400"/>
          </a:xfrm>
          <a:prstGeom prst="parallelogram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iamond 4"/>
          <p:cNvSpPr/>
          <p:nvPr/>
        </p:nvSpPr>
        <p:spPr>
          <a:xfrm>
            <a:off x="914400" y="4267200"/>
            <a:ext cx="1447800" cy="1219200"/>
          </a:xfrm>
          <a:prstGeom prst="diamond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rapezoid 5"/>
          <p:cNvSpPr/>
          <p:nvPr/>
        </p:nvSpPr>
        <p:spPr>
          <a:xfrm>
            <a:off x="838200" y="5638800"/>
            <a:ext cx="1143000" cy="914400"/>
          </a:xfrm>
          <a:prstGeom prst="trapezoi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48400" y="457200"/>
            <a:ext cx="2362200" cy="8382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3333FF"/>
                </a:solidFill>
                <a:latin typeface="SutonnyOMJ" pitchFamily="2" charset="0"/>
                <a:cs typeface="SutonnyOMJ" pitchFamily="2" charset="0"/>
              </a:rPr>
              <a:t>রম্বস</a:t>
            </a:r>
            <a:endParaRPr lang="en-US" sz="5400" dirty="0">
              <a:solidFill>
                <a:srgbClr val="3333FF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24600" y="1676400"/>
            <a:ext cx="2362200" cy="8382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3333FF"/>
                </a:solidFill>
                <a:latin typeface="SutonnyOMJ" pitchFamily="2" charset="0"/>
                <a:cs typeface="SutonnyOMJ" pitchFamily="2" charset="0"/>
              </a:rPr>
              <a:t>বর্গক্ষেত্র</a:t>
            </a:r>
            <a:endParaRPr lang="en-US" sz="5400" dirty="0">
              <a:solidFill>
                <a:srgbClr val="3333FF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72200" y="3048000"/>
            <a:ext cx="2362200" cy="8382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3333FF"/>
                </a:solidFill>
                <a:latin typeface="SutonnyOMJ" pitchFamily="2" charset="0"/>
                <a:cs typeface="SutonnyOMJ" pitchFamily="2" charset="0"/>
              </a:rPr>
              <a:t>আয়তক্ষেত্র</a:t>
            </a:r>
            <a:endParaRPr lang="en-US" sz="4800" dirty="0">
              <a:solidFill>
                <a:srgbClr val="3333FF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72200" y="4267200"/>
            <a:ext cx="23622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3333FF"/>
                </a:solidFill>
                <a:latin typeface="SutonnyOMJ" pitchFamily="2" charset="0"/>
                <a:cs typeface="SutonnyOMJ" pitchFamily="2" charset="0"/>
              </a:rPr>
              <a:t>ট্রাপিজিয়াম</a:t>
            </a:r>
            <a:endParaRPr lang="en-US" sz="4800" dirty="0">
              <a:solidFill>
                <a:srgbClr val="3333FF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96000" y="5638800"/>
            <a:ext cx="2362200" cy="8382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3333FF"/>
                </a:solidFill>
                <a:latin typeface="SutonnyOMJ" pitchFamily="2" charset="0"/>
                <a:cs typeface="SutonnyOMJ" pitchFamily="2" charset="0"/>
              </a:rPr>
              <a:t>সামান্তরিক</a:t>
            </a:r>
            <a:endParaRPr lang="en-US" sz="5400" dirty="0">
              <a:solidFill>
                <a:srgbClr val="3333FF"/>
              </a:solidFill>
              <a:latin typeface="SutonnyOMJ" pitchFamily="2" charset="0"/>
              <a:cs typeface="SutonnyOMJ" pitchFamily="2" charset="0"/>
            </a:endParaRPr>
          </a:p>
        </p:txBody>
      </p:sp>
      <p:cxnSp>
        <p:nvCxnSpPr>
          <p:cNvPr id="13" name="Straight Arrow Connector 12"/>
          <p:cNvCxnSpPr>
            <a:endCxn id="8" idx="1"/>
          </p:cNvCxnSpPr>
          <p:nvPr/>
        </p:nvCxnSpPr>
        <p:spPr>
          <a:xfrm>
            <a:off x="2286000" y="838200"/>
            <a:ext cx="4038600" cy="1257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3" idx="3"/>
            <a:endCxn id="9" idx="1"/>
          </p:cNvCxnSpPr>
          <p:nvPr/>
        </p:nvCxnSpPr>
        <p:spPr>
          <a:xfrm>
            <a:off x="2743200" y="2171700"/>
            <a:ext cx="34290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3"/>
          </p:cNvCxnSpPr>
          <p:nvPr/>
        </p:nvCxnSpPr>
        <p:spPr>
          <a:xfrm flipV="1">
            <a:off x="2362200" y="914400"/>
            <a:ext cx="3733800" cy="396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11" idx="1"/>
          </p:cNvCxnSpPr>
          <p:nvPr/>
        </p:nvCxnSpPr>
        <p:spPr>
          <a:xfrm>
            <a:off x="2819400" y="3200400"/>
            <a:ext cx="3276600" cy="2857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10" idx="1"/>
          </p:cNvCxnSpPr>
          <p:nvPr/>
        </p:nvCxnSpPr>
        <p:spPr>
          <a:xfrm flipV="1">
            <a:off x="1905000" y="4686300"/>
            <a:ext cx="4267200" cy="1485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3.33333E-6 L 0.5375 0.194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" y="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3.33333E-6 L 0.4875 0.19444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" y="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0.42917 0.3611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" y="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0.49583 -0.57778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" y="-2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382000" cy="28194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bn-BD" sz="6700" u="sng" dirty="0" smtClean="0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বাড়ির কাজ</a:t>
            </a:r>
            <a:r>
              <a:rPr lang="bn-BD" u="sng" dirty="0" smtClean="0">
                <a:latin typeface="SutonnyOMJ" pitchFamily="2" charset="0"/>
                <a:cs typeface="SutonnyOMJ" pitchFamily="2" charset="0"/>
              </a:rPr>
              <a:t/>
            </a:r>
            <a:br>
              <a:rPr lang="bn-BD" u="sng" dirty="0" smtClean="0">
                <a:latin typeface="SutonnyOMJ" pitchFamily="2" charset="0"/>
                <a:cs typeface="SutonnyOMJ" pitchFamily="2" charset="0"/>
              </a:rPr>
            </a:br>
            <a:r>
              <a:rPr lang="bn-BD" sz="4900" dirty="0" smtClean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চিত্রসহ ট্রাপিজিয়াম</a:t>
            </a:r>
            <a:r>
              <a:rPr lang="en-US" sz="4900" dirty="0" smtClean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bn-BD" sz="4900" dirty="0" smtClean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এবং</a:t>
            </a:r>
            <a:r>
              <a:rPr lang="en-US" sz="4900" dirty="0" smtClean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/>
            </a:r>
            <a:br>
              <a:rPr lang="en-US" sz="4900" dirty="0" smtClean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</a:br>
            <a:r>
              <a:rPr lang="bn-BD" sz="4900" dirty="0" smtClean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বর্গক্ষেত্রের বর্ণনা দাও।</a:t>
            </a:r>
            <a:br>
              <a:rPr lang="bn-BD" sz="4900" dirty="0" smtClean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</a:br>
            <a:endParaRPr lang="en-US" sz="4900" dirty="0">
              <a:solidFill>
                <a:srgbClr val="002060"/>
              </a:solidFill>
              <a:latin typeface="SutonnyOMJ" pitchFamily="2" charset="0"/>
              <a:cs typeface="SutonnyOMJ" pitchFamily="2" charset="0"/>
            </a:endParaRPr>
          </a:p>
        </p:txBody>
      </p:sp>
      <p:pic>
        <p:nvPicPr>
          <p:cNvPr id="23554" name="Picture 2" descr="C:\Documents and Settings\ttc\Desktop\Early married\250px-Reglas.sv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3480436"/>
            <a:ext cx="3505200" cy="24536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23555" name="Picture 3" descr="C:\Documents and Settings\ttc\Desktop\Early married\3ed225fc-ab94-4956-847e-41114dc8103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3505200"/>
            <a:ext cx="2535029" cy="25908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239000" cy="163036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bn-BD" sz="9600" dirty="0" smtClean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rPr>
              <a:t>ধন্যবাদ</a:t>
            </a:r>
            <a:r>
              <a:rPr lang="en-US" dirty="0" smtClean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rPr>
              <a:t>  </a:t>
            </a:r>
            <a:endParaRPr lang="en-US" dirty="0">
              <a:solidFill>
                <a:srgbClr val="FFFF00"/>
              </a:solidFill>
              <a:latin typeface="SutonnyOMJ" pitchFamily="2" charset="0"/>
              <a:cs typeface="SutonnyOMJ" pitchFamily="2" charset="0"/>
            </a:endParaRPr>
          </a:p>
        </p:txBody>
      </p:sp>
      <p:pic>
        <p:nvPicPr>
          <p:cNvPr id="3" name="Picture 2" descr="Red_Rose_flower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2133600"/>
            <a:ext cx="7315200" cy="426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1544</TotalTime>
  <Words>233</Words>
  <Application>Microsoft Office PowerPoint</Application>
  <PresentationFormat>On-screen Show (4:3)</PresentationFormat>
  <Paragraphs>90</Paragraphs>
  <Slides>18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Flow</vt:lpstr>
      <vt:lpstr> </vt:lpstr>
      <vt:lpstr>Slide 2</vt:lpstr>
      <vt:lpstr>Slide 3</vt:lpstr>
      <vt:lpstr>Slide 4</vt:lpstr>
      <vt:lpstr> চতুর্ভুজ</vt:lpstr>
      <vt:lpstr>               আচরণিক উদ্দেশ্য- এই পাঠ শেষে শিক্ষার্থীরা…… * চতুর্ভুজ কী তা বলতে পারবে। * চতুর্ভুজের প্রকারভেদ বর্ণনা করতে পারবে।  * বিভিন্ন প্রকার চতুর্ভুজ অঙ্কন করতে পারবে।       </vt:lpstr>
      <vt:lpstr>চতুর্ভুজ ৫ প্রকার। </vt:lpstr>
      <vt:lpstr>Slide 8</vt:lpstr>
      <vt:lpstr>Slide 9</vt:lpstr>
      <vt:lpstr>Slide 10</vt:lpstr>
      <vt:lpstr>Slide 11</vt:lpstr>
      <vt:lpstr>Slide 12</vt:lpstr>
      <vt:lpstr>Slide 13</vt:lpstr>
      <vt:lpstr>দলগত কাজ               রম্বস ও সামন্তরিক অঙ্কন কর এবং এদের সাদৃশ্য ও বৈসাদৃশ্য লিখ। </vt:lpstr>
      <vt:lpstr>                        মুল্যায়ন ১. পাচঁ প্রকার  চতুর্ভুজের নাম বল। ২. চিত্র সহ ট্রাপিজিয়াম এবং বর্গক্ষেত্রের বর্ণনা দাও! ৩. পাচঁ প্রকার চতুর্ভুজের চিত্র অংকন করে                             দেখাও!</vt:lpstr>
      <vt:lpstr>Slide 16</vt:lpstr>
      <vt:lpstr>বাড়ির কাজ চিত্রসহ ট্রাপিজিয়াম এবং বর্গক্ষেত্রের বর্ণনা দাও। </vt:lpstr>
      <vt:lpstr>ধন্যবাদ 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শুভেচ্ছা </dc:title>
  <dc:creator/>
  <cp:lastModifiedBy>Milton</cp:lastModifiedBy>
  <cp:revision>373</cp:revision>
  <dcterms:created xsi:type="dcterms:W3CDTF">2006-08-16T00:00:00Z</dcterms:created>
  <dcterms:modified xsi:type="dcterms:W3CDTF">2013-10-01T11:04:35Z</dcterms:modified>
</cp:coreProperties>
</file>